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 SemiBold"/>
      <p:regular r:id="rId13"/>
      <p:bold r:id="rId14"/>
      <p:italic r:id="rId15"/>
      <p:boldItalic r:id="rId16"/>
    </p:embeddedFont>
    <p:embeddedFont>
      <p:font typeface="Poppins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Montserrat Medium"/>
      <p:regular r:id="rId25"/>
      <p:bold r:id="rId26"/>
      <p:italic r:id="rId27"/>
      <p:boldItalic r:id="rId28"/>
    </p:embeddedFont>
    <p:embeddedFont>
      <p:font typeface="Poppins Light"/>
      <p:regular r:id="rId29"/>
      <p:bold r:id="rId30"/>
      <p:italic r:id="rId31"/>
      <p:boldItalic r:id="rId32"/>
    </p:embeddedFont>
    <p:embeddedFont>
      <p:font typeface="Poppins SemiBol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.fntdata"/><Relationship Id="rId25" Type="http://schemas.openxmlformats.org/officeDocument/2006/relationships/font" Target="fonts/MontserratMedium-regular.fntdata"/><Relationship Id="rId28" Type="http://schemas.openxmlformats.org/officeDocument/2006/relationships/font" Target="fonts/MontserratMedium-boldItalic.fntdata"/><Relationship Id="rId27" Type="http://schemas.openxmlformats.org/officeDocument/2006/relationships/font" Target="fonts/Montserrat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Light-italic.fntdata"/><Relationship Id="rId30" Type="http://schemas.openxmlformats.org/officeDocument/2006/relationships/font" Target="fonts/PoppinsLight-bold.fntdata"/><Relationship Id="rId11" Type="http://schemas.openxmlformats.org/officeDocument/2006/relationships/slide" Target="slides/slide6.xml"/><Relationship Id="rId33" Type="http://schemas.openxmlformats.org/officeDocument/2006/relationships/font" Target="fonts/PoppinsSemiBold-regular.fntdata"/><Relationship Id="rId10" Type="http://schemas.openxmlformats.org/officeDocument/2006/relationships/slide" Target="slides/slide5.xml"/><Relationship Id="rId32" Type="http://schemas.openxmlformats.org/officeDocument/2006/relationships/font" Target="fonts/PoppinsLight-boldItalic.fntdata"/><Relationship Id="rId13" Type="http://schemas.openxmlformats.org/officeDocument/2006/relationships/font" Target="fonts/MontserratSemiBold-regular.fntdata"/><Relationship Id="rId35" Type="http://schemas.openxmlformats.org/officeDocument/2006/relationships/font" Target="fonts/PoppinsSemiBold-italic.fntdata"/><Relationship Id="rId12" Type="http://schemas.openxmlformats.org/officeDocument/2006/relationships/slide" Target="slides/slide7.xml"/><Relationship Id="rId34" Type="http://schemas.openxmlformats.org/officeDocument/2006/relationships/font" Target="fonts/PoppinsSemiBold-bold.fntdata"/><Relationship Id="rId15" Type="http://schemas.openxmlformats.org/officeDocument/2006/relationships/font" Target="fonts/MontserratSemiBold-italic.fntdata"/><Relationship Id="rId14" Type="http://schemas.openxmlformats.org/officeDocument/2006/relationships/font" Target="fonts/MontserratSemiBold-bold.fntdata"/><Relationship Id="rId36" Type="http://schemas.openxmlformats.org/officeDocument/2006/relationships/font" Target="fonts/PoppinsSemiBold-boldItalic.fntdata"/><Relationship Id="rId17" Type="http://schemas.openxmlformats.org/officeDocument/2006/relationships/font" Target="fonts/Poppins-regular.fntdata"/><Relationship Id="rId16" Type="http://schemas.openxmlformats.org/officeDocument/2006/relationships/font" Target="fonts/MontserratSemiBold-boldItalic.fntdata"/><Relationship Id="rId19" Type="http://schemas.openxmlformats.org/officeDocument/2006/relationships/font" Target="fonts/Poppins-italic.fntdata"/><Relationship Id="rId18" Type="http://schemas.openxmlformats.org/officeDocument/2006/relationships/font" Target="fonts/Poppins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54b2309fe2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54b2309fe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4b2309fe2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4b2309fe2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54b2309fe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54b2309fe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54b2309fe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54b2309fe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54b2309fe2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54b2309fe2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4b2309fe2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4b2309fe2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018525" y="1908550"/>
            <a:ext cx="6096000" cy="8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oppins"/>
              <a:buNone/>
              <a:defRPr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2" name="Google Shape;12;p2"/>
          <p:cNvSpPr txBox="1"/>
          <p:nvPr>
            <p:ph idx="2" type="ctrTitle"/>
          </p:nvPr>
        </p:nvSpPr>
        <p:spPr>
          <a:xfrm>
            <a:off x="1018525" y="2713175"/>
            <a:ext cx="69078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oppins Light"/>
              <a:buNone/>
              <a:defRPr sz="12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1110475" y="3210575"/>
            <a:ext cx="2244000" cy="291000"/>
          </a:xfrm>
          <a:prstGeom prst="roundRect">
            <a:avLst>
              <a:gd fmla="val 50000" name="adj"/>
            </a:avLst>
          </a:prstGeom>
          <a:solidFill>
            <a:srgbClr val="262B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>
            <p:ph idx="3" type="ctrTitle"/>
          </p:nvPr>
        </p:nvSpPr>
        <p:spPr>
          <a:xfrm>
            <a:off x="1170925" y="3185692"/>
            <a:ext cx="20991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Poppins Light"/>
              <a:buNone/>
              <a:defRPr sz="1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+Imagen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41" name="Google Shape;41;p11"/>
          <p:cNvSpPr txBox="1"/>
          <p:nvPr>
            <p:ph type="title"/>
          </p:nvPr>
        </p:nvSpPr>
        <p:spPr>
          <a:xfrm>
            <a:off x="311700" y="1548750"/>
            <a:ext cx="3256800" cy="25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SECTION_TITLE_AND_DESCRIPTION">
    <p:bg>
      <p:bgPr>
        <a:solidFill>
          <a:srgbClr val="1BBC9B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44" name="Google Shape;44;p12"/>
          <p:cNvSpPr txBox="1"/>
          <p:nvPr>
            <p:ph type="title"/>
          </p:nvPr>
        </p:nvSpPr>
        <p:spPr>
          <a:xfrm>
            <a:off x="311700" y="1250075"/>
            <a:ext cx="3701400" cy="27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62B34"/>
              </a:buClr>
              <a:buSzPts val="3200"/>
              <a:buFont typeface="Poppins"/>
              <a:buNone/>
              <a:defRPr sz="3200">
                <a:solidFill>
                  <a:srgbClr val="262B3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sz="3200"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sz="3200"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sz="3200"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sz="3200"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sz="3200"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sz="3200"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sz="3200"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sz="3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8" name="Google Shape;58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2">
  <p:cSld name="TITLE_AND_BODY_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3">
  <p:cSld name="TITLE_AND_BODY_3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0" name="Google Shape;70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1" name="Google Shape;7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1548750"/>
            <a:ext cx="3716700" cy="25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4">
  <p:cSld name="TITLE_AND_BODY_4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20" name="Google Shape;2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875" y="1357300"/>
            <a:ext cx="301625" cy="228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791775" y="1200275"/>
            <a:ext cx="41709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1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descr="Texto+Imagen 2.png" id="26" name="Google Shape;2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1548750"/>
            <a:ext cx="3716700" cy="25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oppins SemiBold"/>
              <a:buNone/>
              <a:defRPr sz="18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+Imagen 3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1039900"/>
            <a:ext cx="3716700" cy="30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Imagenes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33" name="Google Shape;33;p8"/>
          <p:cNvSpPr txBox="1"/>
          <p:nvPr>
            <p:ph type="title"/>
          </p:nvPr>
        </p:nvSpPr>
        <p:spPr>
          <a:xfrm>
            <a:off x="311700" y="1548750"/>
            <a:ext cx="3716700" cy="25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Imagenes">
  <p:cSld name="ONE_COLUMN_TEX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36" name="Google Shape;36;p9"/>
          <p:cNvSpPr txBox="1"/>
          <p:nvPr>
            <p:ph type="title"/>
          </p:nvPr>
        </p:nvSpPr>
        <p:spPr>
          <a:xfrm>
            <a:off x="311700" y="974375"/>
            <a:ext cx="3716700" cy="12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Imagenes + Codigo">
  <p:cSld name="ONE_COLUMN_TEX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/>
          <p:nvPr>
            <p:ph type="title"/>
          </p:nvPr>
        </p:nvSpPr>
        <p:spPr>
          <a:xfrm>
            <a:off x="350550" y="1863500"/>
            <a:ext cx="3663600" cy="25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latin typeface="Montserrat SemiBold"/>
                <a:ea typeface="Montserrat SemiBold"/>
                <a:cs typeface="Montserrat SemiBold"/>
                <a:sym typeface="Montserrat SemiBold"/>
              </a:rPr>
              <a:t>React Js</a:t>
            </a:r>
            <a:endParaRPr sz="30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1" name="Google Shape;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402" y="1931475"/>
            <a:ext cx="1055250" cy="95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3"/>
          <p:cNvPicPr preferRelativeResize="0"/>
          <p:nvPr/>
        </p:nvPicPr>
        <p:blipFill rotWithShape="1">
          <a:blip r:embed="rId3">
            <a:alphaModFix/>
          </a:blip>
          <a:srcRect b="0" l="25676" r="27664" t="0"/>
          <a:stretch/>
        </p:blipFill>
        <p:spPr>
          <a:xfrm>
            <a:off x="1639350" y="1168172"/>
            <a:ext cx="2680476" cy="32027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3"/>
          <p:cNvSpPr txBox="1"/>
          <p:nvPr/>
        </p:nvSpPr>
        <p:spPr>
          <a:xfrm>
            <a:off x="5599400" y="1555800"/>
            <a:ext cx="1987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0">
                <a:latin typeface="Montserrat"/>
                <a:ea typeface="Montserrat"/>
                <a:cs typeface="Montserrat"/>
                <a:sym typeface="Montserrat"/>
              </a:rPr>
              <a:t>¿?</a:t>
            </a:r>
            <a:endParaRPr b="1" sz="12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5173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idx="4294967295" type="body"/>
          </p:nvPr>
        </p:nvSpPr>
        <p:spPr>
          <a:xfrm>
            <a:off x="311700" y="1152475"/>
            <a:ext cx="546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Una </a:t>
            </a: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librería</a:t>
            </a: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para el desarrollo de frontend moderno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 basa en componentes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 declarativa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 </a:t>
            </a: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rápida</a:t>
            </a: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eficiente y </a:t>
            </a: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fácil</a:t>
            </a: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 aprender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8" name="Google Shape;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4700" y="1039500"/>
            <a:ext cx="2623175" cy="262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/>
          <p:nvPr>
            <p:ph idx="4294967295" type="body"/>
          </p:nvPr>
        </p:nvSpPr>
        <p:spPr>
          <a:xfrm>
            <a:off x="311700" y="1152475"/>
            <a:ext cx="546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 es un framework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 es una herramienta de backend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 es un reemplazo de Javascript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 es una </a:t>
            </a: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solución</a:t>
            </a: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completa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4" name="Google Shape;104;p26"/>
          <p:cNvPicPr preferRelativeResize="0"/>
          <p:nvPr/>
        </p:nvPicPr>
        <p:blipFill rotWithShape="1">
          <a:blip r:embed="rId3">
            <a:alphaModFix/>
          </a:blip>
          <a:srcRect b="10896" l="8816" r="8783" t="10201"/>
          <a:stretch/>
        </p:blipFill>
        <p:spPr>
          <a:xfrm>
            <a:off x="6044875" y="1201850"/>
            <a:ext cx="2525250" cy="241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>
            <p:ph idx="4294967295" type="title"/>
          </p:nvPr>
        </p:nvSpPr>
        <p:spPr>
          <a:xfrm>
            <a:off x="869675" y="251875"/>
            <a:ext cx="546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SemiBold"/>
                <a:ea typeface="Montserrat SemiBold"/>
                <a:cs typeface="Montserrat SemiBold"/>
                <a:sym typeface="Montserrat SemiBold"/>
              </a:rPr>
              <a:t>Sitios web que usan React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0" name="Google Shape;110;p27"/>
          <p:cNvSpPr txBox="1"/>
          <p:nvPr>
            <p:ph idx="4294967295" type="body"/>
          </p:nvPr>
        </p:nvSpPr>
        <p:spPr>
          <a:xfrm>
            <a:off x="622375" y="1152475"/>
            <a:ext cx="515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Facebook/Meta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Instagram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Airbnb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Netflix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Whatsapp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Slack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1" name="Google Shape;111;p27"/>
          <p:cNvPicPr preferRelativeResize="0"/>
          <p:nvPr/>
        </p:nvPicPr>
        <p:blipFill rotWithShape="1">
          <a:blip r:embed="rId3">
            <a:alphaModFix/>
          </a:blip>
          <a:srcRect b="1943" l="5882" r="0" t="8088"/>
          <a:stretch/>
        </p:blipFill>
        <p:spPr>
          <a:xfrm>
            <a:off x="4471050" y="2103175"/>
            <a:ext cx="4672948" cy="29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/>
          <p:nvPr>
            <p:ph idx="4294967295" type="title"/>
          </p:nvPr>
        </p:nvSpPr>
        <p:spPr>
          <a:xfrm>
            <a:off x="791000" y="237575"/>
            <a:ext cx="726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SemiBold"/>
                <a:ea typeface="Montserrat SemiBold"/>
                <a:cs typeface="Montserrat SemiBold"/>
                <a:sym typeface="Montserrat SemiBold"/>
              </a:rPr>
              <a:t>¿Por </a:t>
            </a:r>
            <a:r>
              <a:rPr lang="es-419">
                <a:latin typeface="Montserrat SemiBold"/>
                <a:ea typeface="Montserrat SemiBold"/>
                <a:cs typeface="Montserrat SemiBold"/>
                <a:sym typeface="Montserrat SemiBold"/>
              </a:rPr>
              <a:t>qué</a:t>
            </a:r>
            <a:r>
              <a:rPr lang="es-419"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r>
              <a:rPr lang="es-419">
                <a:latin typeface="Montserrat SemiBold"/>
                <a:ea typeface="Montserrat SemiBold"/>
                <a:cs typeface="Montserrat SemiBold"/>
                <a:sym typeface="Montserrat SemiBold"/>
              </a:rPr>
              <a:t>debería</a:t>
            </a:r>
            <a:r>
              <a:rPr lang="es-419">
                <a:latin typeface="Montserrat SemiBold"/>
                <a:ea typeface="Montserrat SemiBold"/>
                <a:cs typeface="Montserrat SemiBold"/>
                <a:sym typeface="Montserrat SemiBold"/>
              </a:rPr>
              <a:t> aprender React?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7" name="Google Shape;117;p28"/>
          <p:cNvSpPr txBox="1"/>
          <p:nvPr>
            <p:ph idx="4294967295" type="body"/>
          </p:nvPr>
        </p:nvSpPr>
        <p:spPr>
          <a:xfrm>
            <a:off x="311700" y="1152475"/>
            <a:ext cx="4542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Alta demanda laboral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Puedes convertirte en desarrollador </a:t>
            </a: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móvil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Tiene una comunidad bastante grande y activa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Montserrat Medium"/>
              <a:buChar char="●"/>
            </a:pPr>
            <a:r>
              <a:rPr lang="es-419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Actualizaciones y futuro cercano de la web</a:t>
            </a:r>
            <a:endParaRPr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8" name="Google Shape;1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0950" y="1350450"/>
            <a:ext cx="3793049" cy="379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